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8"/>
  </p:notesMasterIdLst>
  <p:sldIdLst>
    <p:sldId id="256" r:id="rId2"/>
    <p:sldId id="362" r:id="rId3"/>
    <p:sldId id="571" r:id="rId4"/>
    <p:sldId id="555" r:id="rId5"/>
    <p:sldId id="540" r:id="rId6"/>
    <p:sldId id="602" r:id="rId7"/>
    <p:sldId id="557" r:id="rId8"/>
    <p:sldId id="603" r:id="rId9"/>
    <p:sldId id="604" r:id="rId10"/>
    <p:sldId id="586" r:id="rId11"/>
    <p:sldId id="598" r:id="rId12"/>
    <p:sldId id="515" r:id="rId13"/>
    <p:sldId id="605" r:id="rId14"/>
    <p:sldId id="606" r:id="rId15"/>
    <p:sldId id="607" r:id="rId16"/>
    <p:sldId id="55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DB9"/>
    <a:srgbClr val="E8EEF8"/>
    <a:srgbClr val="D4DFF4"/>
    <a:srgbClr val="F3F6FB"/>
    <a:srgbClr val="D8E2F4"/>
    <a:srgbClr val="CFECCA"/>
    <a:srgbClr val="E1FFFF"/>
    <a:srgbClr val="BFE6B8"/>
    <a:srgbClr val="006600"/>
    <a:srgbClr val="FF6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96" autoAdjust="0"/>
    <p:restoredTop sz="94671" autoAdjust="0"/>
  </p:normalViewPr>
  <p:slideViewPr>
    <p:cSldViewPr>
      <p:cViewPr varScale="1">
        <p:scale>
          <a:sx n="87" d="100"/>
          <a:sy n="87" d="100"/>
        </p:scale>
        <p:origin x="-139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98811-A731-4BA0-901E-773D873299CD}" type="datetimeFigureOut">
              <a:rPr lang="ru-RU" smtClean="0"/>
              <a:t>09.07.2019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8B569-EB4A-4734-A3DC-2CED7F90C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561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484784"/>
            <a:ext cx="9144000" cy="1470025"/>
          </a:xfrm>
        </p:spPr>
        <p:txBody>
          <a:bodyPr/>
          <a:lstStyle>
            <a:lvl1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27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247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70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4400" b="1" kern="1200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 Black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edia/01.sw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945" y="548680"/>
            <a:ext cx="3333750" cy="4286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Прямоугольник 5"/>
          <p:cNvSpPr/>
          <p:nvPr userDrawn="1"/>
        </p:nvSpPr>
        <p:spPr>
          <a:xfrm>
            <a:off x="-36000" y="900000"/>
            <a:ext cx="9216000" cy="821890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6D5CA8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7160445" y="6401076"/>
            <a:ext cx="19835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dirty="0" smtClean="0"/>
              <a:t>Метапредмет – Знак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4361690" y="19240"/>
            <a:ext cx="47843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Сенина Г.Н., Сенин В.Г., МБОУ «СОШ №4», г. Корсаков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10790" y="900000"/>
            <a:ext cx="8978264" cy="461665"/>
          </a:xfrm>
          <a:prstGeom prst="rect">
            <a:avLst/>
          </a:prstGeom>
          <a:solidFill>
            <a:srgbClr val="44A786">
              <a:alpha val="0"/>
            </a:srgb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Свойства  функций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rgbClr val="FFFFFF"/>
                </a:glow>
              </a:effectLst>
              <a:latin typeface="Arial Black" pitchFamily="34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ctrTitle"/>
          </p:nvPr>
        </p:nvSpPr>
        <p:spPr>
          <a:xfrm>
            <a:off x="0" y="414133"/>
            <a:ext cx="9144000" cy="54876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effectLst/>
              </a:rPr>
              <a:t>ФУНКЦИИ</a:t>
            </a:r>
            <a:endParaRPr lang="ru-RU" sz="18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1459" y="5112000"/>
            <a:ext cx="8784976" cy="83099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>
                    <a:lumMod val="50000"/>
                  </a:schemeClr>
                </a:solidFill>
              </a:rPr>
              <a:t>Домашнее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задание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      </a:t>
            </a:r>
            <a:r>
              <a:rPr lang="ru-RU" sz="2400" dirty="0" smtClean="0"/>
              <a:t>У</a:t>
            </a:r>
            <a:r>
              <a:rPr lang="ru-RU" sz="2400" dirty="0"/>
              <a:t>:</a:t>
            </a:r>
            <a:r>
              <a:rPr lang="ru-RU" sz="2400" dirty="0" smtClean="0"/>
              <a:t> с.252-253 – читать; ВИЗ(1); № 778; 780(а, б); 785(б).</a:t>
            </a:r>
          </a:p>
        </p:txBody>
      </p:sp>
    </p:spTree>
    <p:extLst>
      <p:ext uri="{BB962C8B-B14F-4D97-AF65-F5344CB8AC3E}">
        <p14:creationId xmlns:p14="http://schemas.microsoft.com/office/powerpoint/2010/main" val="141895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000"/>
            <a:ext cx="9144000" cy="409651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12913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000"/>
            <a:ext cx="9144000" cy="7680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8172400" y="1925298"/>
            <a:ext cx="587009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139952" y="1916832"/>
                <a:ext cx="3881161" cy="61651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2400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в) -3;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2400" b="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  <m:t>2</m:t>
                        </m:r>
                      </m:num>
                      <m:den>
                        <m:r>
                          <a:rPr lang="ru-RU" sz="2400" b="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ru-RU" sz="2400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,  г) 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ru-RU" sz="2400" b="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  <m:t>10</m:t>
                        </m:r>
                      </m:e>
                    </m:rad>
                    <m:r>
                      <a:rPr lang="ru-RU" sz="2400" b="0" i="1" smtClean="0">
                        <a:latin typeface="Cambria Math"/>
                        <a:ea typeface="Cambria Math" pitchFamily="18" charset="0"/>
                        <a:cs typeface="Times New Roman" pitchFamily="18" charset="0"/>
                      </a:rPr>
                      <m:t>; </m:t>
                    </m:r>
                    <m:rad>
                      <m:radPr>
                        <m:degHide m:val="on"/>
                        <m:ctrlPr>
                          <a:rPr lang="ru-RU" sz="2400" b="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ru-RU" sz="2400" b="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  <m:t>10</m:t>
                        </m:r>
                      </m:e>
                    </m:rad>
                    <m:r>
                      <a:rPr lang="ru-RU" sz="2400" b="0" i="1" smtClean="0">
                        <a:latin typeface="Cambria Math"/>
                        <a:ea typeface="Cambria Math" pitchFamily="18" charset="0"/>
                        <a:cs typeface="Times New Roman" pitchFamily="18" charset="0"/>
                      </a:rPr>
                      <m:t>.</m:t>
                    </m:r>
                  </m:oMath>
                </a14:m>
                <a:endParaRPr lang="ru-RU" sz="2400" dirty="0"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52" y="1916832"/>
                <a:ext cx="3881161" cy="616515"/>
              </a:xfrm>
              <a:prstGeom prst="rect">
                <a:avLst/>
              </a:prstGeom>
              <a:blipFill rotWithShape="1">
                <a:blip r:embed="rId3"/>
                <a:stretch>
                  <a:fillRect l="-2191" b="-6731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Прямоугольник 18"/>
          <p:cNvSpPr/>
          <p:nvPr/>
        </p:nvSpPr>
        <p:spPr>
          <a:xfrm>
            <a:off x="108000" y="2780928"/>
            <a:ext cx="2136546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ПРОДВИНУТЫМ</a:t>
            </a:r>
            <a:endParaRPr lang="ru-RU" sz="2000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0000"/>
            <a:ext cx="9144000" cy="7863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0" name="Скругленный прямоугольник 19"/>
          <p:cNvSpPr/>
          <p:nvPr/>
        </p:nvSpPr>
        <p:spPr>
          <a:xfrm>
            <a:off x="1547664" y="4115566"/>
            <a:ext cx="587009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3093" y="4107100"/>
            <a:ext cx="100256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-1; 1.</a:t>
            </a:r>
            <a:endParaRPr lang="ru-RU" sz="2400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644008" y="4115566"/>
            <a:ext cx="587009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70718" y="4107100"/>
            <a:ext cx="50128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1.</a:t>
            </a:r>
            <a:endParaRPr lang="ru-RU" sz="2400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585391" y="4115566"/>
            <a:ext cx="587009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10820" y="4107100"/>
            <a:ext cx="100256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-3; 0.</a:t>
            </a:r>
            <a:endParaRPr lang="ru-RU" sz="2400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48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3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Проверь себя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2980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9561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Проверь себя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34015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595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Проверь себя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38496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5889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Проверь себя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6000"/>
            <a:ext cx="9144000" cy="203911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80000"/>
            <a:ext cx="9144000" cy="24780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6832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Устойчивые закономерности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Подведение итогов, рефлексия,  домашнее задание.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620688"/>
            <a:ext cx="892899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«Высоко поднял, да низко опустил». В данной пословице речь идет о двух людях. Эта закономерность изображается графиком, где поднятый человек рассматривается как функция от человека, который поднимает. Высота, на которую поднимут – максимум. Есть у максимума антипод – минимум – это куда опустят.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Попробуйте теперь вы предложить пословицу и нарисовать для нее график функции.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996952"/>
            <a:ext cx="1905000" cy="2476500"/>
          </a:xfrm>
          <a:prstGeom prst="rect">
            <a:avLst/>
          </a:prstGeom>
        </p:spPr>
      </p:pic>
      <p:cxnSp>
        <p:nvCxnSpPr>
          <p:cNvPr id="14" name="Прямая со стрелкой 13"/>
          <p:cNvCxnSpPr/>
          <p:nvPr/>
        </p:nvCxnSpPr>
        <p:spPr>
          <a:xfrm>
            <a:off x="3312000" y="5473452"/>
            <a:ext cx="3384376" cy="0"/>
          </a:xfrm>
          <a:prstGeom prst="straightConnector1">
            <a:avLst/>
          </a:prstGeom>
          <a:ln w="254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3312000" y="2880000"/>
            <a:ext cx="0" cy="2605995"/>
          </a:xfrm>
          <a:prstGeom prst="straightConnector1">
            <a:avLst/>
          </a:prstGeom>
          <a:ln w="254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067944" y="2812286"/>
            <a:ext cx="1409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наибольшее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7944" y="5485995"/>
            <a:ext cx="1446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наименьшее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20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181301" y="706848"/>
            <a:ext cx="4680000" cy="4538747"/>
            <a:chOff x="194038" y="2147263"/>
            <a:chExt cx="4680000" cy="4538747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94038" y="2420887"/>
              <a:ext cx="4680000" cy="426512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графики реальных зависимостей,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практические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работы, вопросы </a:t>
              </a: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и задачи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прикладного и практического характера</a:t>
              </a: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моделировать с помощью изучаемых функций самые разнообразные </a:t>
              </a: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реальные ситуации.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описывать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свойства функции на основе её графического представления.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читать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графики реальных зависимостей.</a:t>
              </a: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194038" y="2147263"/>
              <a:ext cx="4680000" cy="2736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004046" y="706848"/>
            <a:ext cx="3960441" cy="40934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Как мы считываем информацию с графиков реальных зависимостей? Если мы имеем дело с графиком, то ищем на нём верхнюю и нижнюю точки. Кроме того, смотрим, где график располагается выше горизонтальной оси, а где — ниже. Наконец, нас интересуют промежутки, на которых график поднимается вверх или опускается вниз.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Цель нашего урока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целеполагание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222505"/>
            <a:ext cx="219075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77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Что сделано дома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99426" y="692696"/>
            <a:ext cx="2652896" cy="360000"/>
            <a:chOff x="108000" y="612000"/>
            <a:chExt cx="2652896" cy="360000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763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Скругленный прямоугольник 37">
            <a:hlinkClick r:id="rId2" action="ppaction://hlinkfile"/>
          </p:cNvPr>
          <p:cNvSpPr/>
          <p:nvPr/>
        </p:nvSpPr>
        <p:spPr>
          <a:xfrm>
            <a:off x="2799426" y="692696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99426" y="1196788"/>
            <a:ext cx="2652896" cy="360000"/>
            <a:chOff x="108000" y="612000"/>
            <a:chExt cx="2652896" cy="360000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765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Скругленный прямоугольник 26"/>
          <p:cNvSpPr/>
          <p:nvPr/>
        </p:nvSpPr>
        <p:spPr>
          <a:xfrm>
            <a:off x="2799426" y="1196788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450316" y="1196788"/>
            <a:ext cx="540254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а) в точках (-4;0) и (3;0)  .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99426" y="1719530"/>
            <a:ext cx="2652896" cy="360000"/>
            <a:chOff x="108000" y="612000"/>
            <a:chExt cx="2652896" cy="360000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766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2" name="Скругленный прямоугольник 41"/>
          <p:cNvSpPr/>
          <p:nvPr/>
        </p:nvSpPr>
        <p:spPr>
          <a:xfrm>
            <a:off x="2799426" y="1719530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3450316" y="1719530"/>
                <a:ext cx="5402546" cy="86696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2400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г) ось Х – в точках (-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ru-RU" sz="2400" b="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  <m:t>2</m:t>
                        </m:r>
                      </m:e>
                    </m:rad>
                    <m:r>
                      <a:rPr lang="ru-RU" sz="2400" b="0" i="1" smtClean="0">
                        <a:latin typeface="Cambria Math"/>
                        <a:ea typeface="Cambria Math" pitchFamily="18" charset="0"/>
                        <a:cs typeface="Times New Roman" pitchFamily="18" charset="0"/>
                      </a:rPr>
                      <m:t>;0</m:t>
                    </m:r>
                  </m:oMath>
                </a14:m>
                <a:r>
                  <a:rPr lang="ru-RU" sz="2400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) и 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ru-RU" sz="2400" b="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  <m:t>2</m:t>
                        </m:r>
                      </m:e>
                    </m:rad>
                    <m:r>
                      <a:rPr lang="ru-RU" sz="2400" b="0" i="1" smtClean="0">
                        <a:latin typeface="Cambria Math"/>
                        <a:ea typeface="Cambria Math" pitchFamily="18" charset="0"/>
                        <a:cs typeface="Times New Roman" pitchFamily="18" charset="0"/>
                      </a:rPr>
                      <m:t>;0</m:t>
                    </m:r>
                  </m:oMath>
                </a14:m>
                <a:r>
                  <a:rPr lang="ru-RU" sz="2400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), </a:t>
                </a:r>
                <a:r>
                  <a:rPr lang="ru-RU" sz="2400" i="1" dirty="0" err="1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осьУ</a:t>
                </a:r>
                <a:r>
                  <a:rPr lang="ru-RU" sz="2400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– в точке (0; 2)  .</a:t>
                </a:r>
                <a:endParaRPr lang="ru-RU" sz="2400" i="1" dirty="0"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0316" y="1719530"/>
                <a:ext cx="5402546" cy="866969"/>
              </a:xfrm>
              <a:prstGeom prst="rect">
                <a:avLst/>
              </a:prstGeom>
              <a:blipFill rotWithShape="1">
                <a:blip r:embed="rId3"/>
                <a:stretch>
                  <a:fillRect l="-1689" t="-694" b="-14583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021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8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Математическая разминка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38496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0000"/>
            <a:ext cx="9144000" cy="1197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5156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8676456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Свойства функции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Организация и самоорганизация учащихся. Организация обратной связи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79512" y="555969"/>
            <a:ext cx="5882021" cy="651766"/>
            <a:chOff x="251520" y="618383"/>
            <a:chExt cx="5023196" cy="651766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223999" y="648000"/>
              <a:ext cx="1671771" cy="43204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Стр.252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648000"/>
              <a:ext cx="864096" cy="622149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1" name="Прямоугольник 20"/>
            <p:cNvSpPr/>
            <p:nvPr/>
          </p:nvSpPr>
          <p:spPr>
            <a:xfrm>
              <a:off x="2892632" y="618383"/>
              <a:ext cx="23820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chemeClr val="accent4">
                      <a:lumMod val="50000"/>
                    </a:schemeClr>
                  </a:solidFill>
                </a:rPr>
                <a:t>Работа с учебником</a:t>
              </a:r>
              <a:endParaRPr lang="ru-RU" sz="24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1403648" y="4437112"/>
            <a:ext cx="69127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наибольшее и наименьшее значения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температуры ?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когда температура была положительной, а когда —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отрицательной ?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периоды повышения и понижения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температуры ?</a:t>
            </a:r>
          </a:p>
          <a:p>
            <a:pPr marL="342900" indent="-342900">
              <a:buFont typeface="Arial" pitchFamily="34" charset="0"/>
              <a:buChar char="•"/>
            </a:pP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22512"/>
            <a:ext cx="5715000" cy="25146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157638" y="1340767"/>
            <a:ext cx="1388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>
                <a:solidFill>
                  <a:srgbClr val="C00000"/>
                </a:solidFill>
                <a:latin typeface="Mistral" pitchFamily="66" charset="0"/>
              </a:rPr>
              <a:t>Пример </a:t>
            </a:r>
            <a:endParaRPr lang="ru-RU" sz="3600" i="1" dirty="0">
              <a:solidFill>
                <a:srgbClr val="C00000"/>
              </a:solidFill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58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8676456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Свойства функции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Организация и самоорганизация учащихся. Организация обратной связи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79512" y="555969"/>
            <a:ext cx="5882021" cy="651766"/>
            <a:chOff x="251520" y="618383"/>
            <a:chExt cx="5023196" cy="651766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223999" y="648000"/>
              <a:ext cx="1671771" cy="43204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Стр.252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648000"/>
              <a:ext cx="864096" cy="622149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1" name="Прямоугольник 20"/>
            <p:cNvSpPr/>
            <p:nvPr/>
          </p:nvSpPr>
          <p:spPr>
            <a:xfrm>
              <a:off x="2892632" y="618383"/>
              <a:ext cx="23820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chemeClr val="accent4">
                      <a:lumMod val="50000"/>
                    </a:schemeClr>
                  </a:solidFill>
                </a:rPr>
                <a:t>Работа с учебником</a:t>
              </a:r>
              <a:endParaRPr lang="ru-RU" sz="24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003" y="1260000"/>
            <a:ext cx="2362200" cy="23717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Прямоугольник 14"/>
          <p:cNvSpPr/>
          <p:nvPr/>
        </p:nvSpPr>
        <p:spPr>
          <a:xfrm>
            <a:off x="179512" y="1260000"/>
            <a:ext cx="640871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график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всякой функции, являясь её геометрическим изображением, наглядно отражает все её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свойства.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6266" y="2088000"/>
            <a:ext cx="6411958" cy="707886"/>
          </a:xfrm>
          <a:prstGeom prst="rect">
            <a:avLst/>
          </a:prstGeom>
          <a:solidFill>
            <a:srgbClr val="FFEDB9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у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функции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у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=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f(x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) есть </a:t>
            </a:r>
            <a:r>
              <a:rPr lang="ru-RU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наибольшее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 </a:t>
            </a:r>
            <a:r>
              <a:rPr lang="ru-RU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наименьшее значения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49424" y="2952000"/>
            <a:ext cx="6438800" cy="707886"/>
          </a:xfrm>
          <a:prstGeom prst="rect">
            <a:avLst/>
          </a:prstGeom>
          <a:solidFill>
            <a:srgbClr val="FFEDB9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Значения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аргумента, при которых функция обращается в нуль, называют </a:t>
            </a:r>
            <a:r>
              <a:rPr lang="ru-RU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нулями функции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79511" y="3816000"/>
            <a:ext cx="8883691" cy="707886"/>
          </a:xfrm>
          <a:prstGeom prst="rect">
            <a:avLst/>
          </a:prstGeom>
          <a:solidFill>
            <a:srgbClr val="FFEDB9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промежутках (-4; -2) и (4; 8) </a:t>
            </a:r>
            <a:r>
              <a:rPr lang="ru-RU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значения функции положительны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а на промежутке (-2; 4) </a:t>
            </a:r>
            <a:r>
              <a:rPr lang="ru-RU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значения функции отрицательны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79511" y="4680000"/>
            <a:ext cx="8883691" cy="707886"/>
          </a:xfrm>
          <a:prstGeom prst="rect">
            <a:avLst/>
          </a:prstGeom>
          <a:solidFill>
            <a:srgbClr val="FFEDB9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промежутке [-4; 2] </a:t>
            </a:r>
            <a:r>
              <a:rPr lang="ru-RU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функция убывает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. </a:t>
            </a:r>
            <a:endParaRPr lang="ru-RU" sz="2000" i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промежутке [2; 6] </a:t>
            </a:r>
            <a:r>
              <a:rPr lang="ru-RU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функция возрастает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49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2375768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РАБОЧАЯ ТЕТРАДЬ</a:t>
            </a:r>
            <a:endParaRPr lang="ru-RU" sz="20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000"/>
            <a:ext cx="9144000" cy="39319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8612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2375768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РАБОЧАЯ ТЕТРАДЬ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8000"/>
            <a:ext cx="9144000" cy="45354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7155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2375768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РАБОЧАЯ ТЕТРАДЬ</a:t>
            </a:r>
            <a:endParaRPr lang="ru-RU" sz="20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000"/>
            <a:ext cx="9144000" cy="420624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0211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9707</TotalTime>
  <Words>508</Words>
  <Application>Microsoft Office PowerPoint</Application>
  <PresentationFormat>Экран (4:3)</PresentationFormat>
  <Paragraphs>84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ФУНКЦИИ</vt:lpstr>
      <vt:lpstr>Цель нашего урока</vt:lpstr>
      <vt:lpstr>Что сделано дома</vt:lpstr>
      <vt:lpstr>Математическая разминка</vt:lpstr>
      <vt:lpstr>Свойства функции</vt:lpstr>
      <vt:lpstr>Свойства функции</vt:lpstr>
      <vt:lpstr>Отрабатываем алгоритм</vt:lpstr>
      <vt:lpstr>Отрабатываем алгоритм</vt:lpstr>
      <vt:lpstr>Отрабатываем алгоритм</vt:lpstr>
      <vt:lpstr>Отрабатываем алгоритм</vt:lpstr>
      <vt:lpstr>Отрабатываем алгоритм</vt:lpstr>
      <vt:lpstr>Проверь себя</vt:lpstr>
      <vt:lpstr>Проверь себя</vt:lpstr>
      <vt:lpstr>Проверь себя</vt:lpstr>
      <vt:lpstr>Проверь себя</vt:lpstr>
      <vt:lpstr>Устойчивые закономерности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SVG</cp:lastModifiedBy>
  <cp:revision>1430</cp:revision>
  <dcterms:created xsi:type="dcterms:W3CDTF">2015-06-18T09:54:57Z</dcterms:created>
  <dcterms:modified xsi:type="dcterms:W3CDTF">2019-07-09T00:48:31Z</dcterms:modified>
</cp:coreProperties>
</file>